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59" r:id="rId12"/>
    <p:sldId id="260" r:id="rId13"/>
    <p:sldId id="271" r:id="rId14"/>
    <p:sldId id="272" r:id="rId15"/>
    <p:sldId id="273" r:id="rId16"/>
    <p:sldId id="277" r:id="rId17"/>
    <p:sldId id="274" r:id="rId18"/>
    <p:sldId id="278" r:id="rId19"/>
    <p:sldId id="279" r:id="rId20"/>
    <p:sldId id="275" r:id="rId21"/>
    <p:sldId id="27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734" y="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34E709-183A-4C2B-9A94-087DCFF15FEE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30E02-6499-42EC-B525-7741FBAE7B2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7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30E02-6499-42EC-B525-7741FBAE7B23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4284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2832AB9-221C-4687-81F5-C848CC1CF7A0}" type="datetimeFigureOut">
              <a:rPr lang="ru-RU" smtClean="0"/>
              <a:t>03.04.2016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838AAA2-8C61-4CE2-A147-9ECFC0C8223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4968552"/>
          </a:xfrm>
        </p:spPr>
        <p:txBody>
          <a:bodyPr>
            <a:normAutofit fontScale="90000"/>
          </a:bodyPr>
          <a:lstStyle/>
          <a:p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/>
              <a:t/>
            </a:r>
            <a:br>
              <a:rPr lang="ru-RU" sz="2700" dirty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3100" b="1" i="1" dirty="0" smtClean="0"/>
              <a:t>НУОВППО «Тираспольский межрегиональный университет»</a:t>
            </a:r>
            <a:br>
              <a:rPr lang="ru-RU" sz="3100" b="1" i="1" dirty="0" smtClean="0"/>
            </a:br>
            <a:r>
              <a:rPr lang="ru-RU" sz="3100" b="1" i="1" dirty="0" smtClean="0"/>
              <a:t/>
            </a:r>
            <a:br>
              <a:rPr lang="ru-RU" sz="3100" b="1" i="1" dirty="0" smtClean="0"/>
            </a:b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5300" b="1" dirty="0" smtClean="0"/>
              <a:t>Отчет о </a:t>
            </a:r>
            <a:r>
              <a:rPr lang="ru-RU" sz="5300" b="1" dirty="0" err="1" smtClean="0"/>
              <a:t>самообследовании</a:t>
            </a:r>
            <a:r>
              <a:rPr lang="ru-RU" sz="5300" b="1" dirty="0" smtClean="0"/>
              <a:t> кафедры стоматологии </a:t>
            </a:r>
            <a:br>
              <a:rPr lang="ru-RU" sz="5300" b="1" dirty="0" smtClean="0"/>
            </a:br>
            <a:r>
              <a:rPr lang="ru-RU" sz="5300" b="1" dirty="0" smtClean="0"/>
              <a:t>2014-2016гг</a:t>
            </a:r>
            <a:endParaRPr lang="ru-RU" sz="53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75204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Студенческая раздевалка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2942"/>
            <a:ext cx="7488832" cy="5046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98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492896"/>
            <a:ext cx="7588365" cy="3816424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Доля преподавателей, имеющих ученую степень и/или ученое звание, в общем числе </a:t>
            </a:r>
            <a:r>
              <a:rPr lang="ru-RU" dirty="0" smtClean="0"/>
              <a:t>преподавателей, обеспечивающих образователь-</a:t>
            </a:r>
            <a:r>
              <a:rPr lang="ru-RU" dirty="0" err="1" smtClean="0"/>
              <a:t>ный</a:t>
            </a:r>
            <a:r>
              <a:rPr lang="ru-RU" dirty="0" smtClean="0"/>
              <a:t> </a:t>
            </a:r>
            <a:r>
              <a:rPr lang="ru-RU" dirty="0"/>
              <a:t>процесс по данной </a:t>
            </a:r>
            <a:r>
              <a:rPr lang="ru-RU" dirty="0" smtClean="0"/>
              <a:t>ООП составляет 40%. </a:t>
            </a:r>
            <a:r>
              <a:rPr lang="ru-RU" dirty="0" err="1" smtClean="0"/>
              <a:t>Остепенённость</a:t>
            </a:r>
            <a:r>
              <a:rPr lang="ru-RU" dirty="0"/>
              <a:t> </a:t>
            </a:r>
            <a:r>
              <a:rPr lang="ru-RU" dirty="0" smtClean="0"/>
              <a:t>ППС, обеспечивающих </a:t>
            </a:r>
            <a:r>
              <a:rPr lang="ru-RU" dirty="0"/>
              <a:t>учебный процесс по профессиональному </a:t>
            </a:r>
            <a:r>
              <a:rPr lang="ru-RU" dirty="0" smtClean="0"/>
              <a:t>циклу, </a:t>
            </a:r>
            <a:r>
              <a:rPr lang="ru-RU" dirty="0"/>
              <a:t>составляет 46 %, </a:t>
            </a:r>
            <a:r>
              <a:rPr lang="ru-RU" dirty="0" smtClean="0"/>
              <a:t>среди них имеют </a:t>
            </a:r>
            <a:r>
              <a:rPr lang="ru-RU" dirty="0"/>
              <a:t>квалификационную категорию по стоматологии  54% преподавателей, из них с высшей категорией  -72 %. Средний возраст – 53 года.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332656"/>
            <a:ext cx="8229600" cy="1800200"/>
          </a:xfrm>
        </p:spPr>
        <p:txBody>
          <a:bodyPr>
            <a:normAutofit/>
          </a:bodyPr>
          <a:lstStyle/>
          <a:p>
            <a:r>
              <a:rPr lang="ru-RU" sz="3600" dirty="0"/>
              <a:t>КАДРОВОЕ ОБЕСПЕЧЕНИЕ ОБРАЗОВАТЕЛЬНОЙ ДЕЯТЕЛЬНОСТИ </a:t>
            </a:r>
          </a:p>
        </p:txBody>
      </p:sp>
    </p:spTree>
    <p:extLst>
      <p:ext uri="{BB962C8B-B14F-4D97-AF65-F5344CB8AC3E}">
        <p14:creationId xmlns:p14="http://schemas.microsoft.com/office/powerpoint/2010/main" val="30072823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3644454"/>
              </p:ext>
            </p:extLst>
          </p:nvPr>
        </p:nvGraphicFramePr>
        <p:xfrm>
          <a:off x="871538" y="2674938"/>
          <a:ext cx="7660902" cy="36343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3634"/>
                <a:gridCol w="2553634"/>
                <a:gridCol w="2553634"/>
              </a:tblGrid>
              <a:tr h="605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Учебный  год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Кол-во  студентов</a:t>
                      </a:r>
                      <a:endParaRPr lang="ru-RU" sz="20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i="1" dirty="0" smtClean="0"/>
                        <a:t>Отсев</a:t>
                      </a:r>
                      <a:endParaRPr lang="ru-RU" sz="2000" b="1" i="1" dirty="0"/>
                    </a:p>
                  </a:txBody>
                  <a:tcPr/>
                </a:tc>
              </a:tr>
              <a:tr h="6057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2011-2012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32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</a:t>
                      </a:r>
                      <a:endParaRPr lang="ru-RU" sz="2400" dirty="0"/>
                    </a:p>
                  </a:txBody>
                  <a:tcPr/>
                </a:tc>
              </a:tr>
              <a:tr h="6057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2012-2013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11</a:t>
                      </a:r>
                      <a:endParaRPr lang="ru-RU" sz="2400" dirty="0"/>
                    </a:p>
                  </a:txBody>
                  <a:tcPr/>
                </a:tc>
              </a:tr>
              <a:tr h="6057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2013-2014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120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18</a:t>
                      </a:r>
                      <a:endParaRPr lang="ru-RU" sz="2400" dirty="0"/>
                    </a:p>
                  </a:txBody>
                  <a:tcPr/>
                </a:tc>
              </a:tr>
              <a:tr h="6057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2014-2015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130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10</a:t>
                      </a:r>
                      <a:endParaRPr lang="ru-RU" sz="2400" dirty="0"/>
                    </a:p>
                  </a:txBody>
                  <a:tcPr/>
                </a:tc>
              </a:tr>
              <a:tr h="605730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2015-2016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4.	СТРУКТУРА КОНТИНГЕНТА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375403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Успеваемость обучающихся по результатам  внутреннего мониторинга промежуточной аттестации 2015-2016 учебного года по стоматологическим специальностям </a:t>
            </a:r>
            <a:r>
              <a:rPr lang="ru-RU" dirty="0" smtClean="0"/>
              <a:t>составила 4,1</a:t>
            </a:r>
          </a:p>
          <a:p>
            <a:pPr algn="just"/>
            <a:r>
              <a:rPr lang="ru-RU" dirty="0" smtClean="0"/>
              <a:t>Оценка результатов </a:t>
            </a:r>
            <a:r>
              <a:rPr lang="ru-RU" dirty="0"/>
              <a:t>практического обучения </a:t>
            </a:r>
            <a:r>
              <a:rPr lang="ru-RU" dirty="0" smtClean="0"/>
              <a:t>по среднему баллу в пределах 4,3-4,4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5.	КАЧЕСТВО И СОДЕРЖАНИЕ ПОДГОТОВКИ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5220427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6.	МЕТОДИЧЕСКАЯ </a:t>
            </a:r>
            <a:r>
              <a:rPr lang="ru-RU" dirty="0" smtClean="0"/>
              <a:t>РАБОТА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2708920"/>
            <a:ext cx="8424936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Оценка практических навыков студента-стоматолога в системе модульно-рейтинговой подготовки: </a:t>
            </a:r>
          </a:p>
          <a:p>
            <a:r>
              <a:rPr lang="ru-RU" sz="2000" dirty="0" smtClean="0"/>
              <a:t>Модуль  «Фантомный курс» дисциплины «Пропедевтика» </a:t>
            </a:r>
          </a:p>
          <a:p>
            <a:r>
              <a:rPr lang="ru-RU" sz="2000" dirty="0" smtClean="0"/>
              <a:t>Модуль «Клиническая стоматология»</a:t>
            </a:r>
          </a:p>
          <a:p>
            <a:r>
              <a:rPr lang="ru-RU" sz="2000" dirty="0" smtClean="0"/>
              <a:t>Производственная практика «Помощник врача стоматолога (гигиениста)»</a:t>
            </a:r>
          </a:p>
          <a:p>
            <a:r>
              <a:rPr lang="ru-RU" sz="2000" dirty="0" smtClean="0"/>
              <a:t>Производственная практика «Помощник врача стоматолога-хирурга»</a:t>
            </a:r>
          </a:p>
          <a:p>
            <a:r>
              <a:rPr lang="ru-RU" sz="2000" dirty="0" smtClean="0"/>
              <a:t>Производственная практика «Помощник врача стоматолога-терапевта»</a:t>
            </a:r>
          </a:p>
          <a:p>
            <a:r>
              <a:rPr lang="ru-RU" sz="2000" dirty="0" smtClean="0"/>
              <a:t>Производственная практика «Помощник врача стоматолога-ортопеда»</a:t>
            </a:r>
          </a:p>
          <a:p>
            <a:r>
              <a:rPr lang="ru-RU" sz="2000" dirty="0" smtClean="0"/>
              <a:t>Производственная практика «Помощник врача-стоматолога детского»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1247105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Оценка итогов реализации Государственной целевой программы по профилактике кариеса зубов «Детям – здоровые зубы» </a:t>
            </a:r>
            <a:r>
              <a:rPr lang="ru-RU" dirty="0" smtClean="0"/>
              <a:t>2004-2013гг</a:t>
            </a:r>
          </a:p>
          <a:p>
            <a:r>
              <a:rPr lang="ru-RU" dirty="0"/>
              <a:t>Сравнительная оценка стоматологического статуса подростков с разным уровнем ПДА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Научные исследования</a:t>
            </a:r>
          </a:p>
        </p:txBody>
      </p:sp>
    </p:spTree>
    <p:extLst>
      <p:ext uri="{BB962C8B-B14F-4D97-AF65-F5344CB8AC3E}">
        <p14:creationId xmlns:p14="http://schemas.microsoft.com/office/powerpoint/2010/main" val="6987773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250758"/>
            <a:ext cx="7056784" cy="5292588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-171400"/>
            <a:ext cx="8229600" cy="18002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Обследование школьников МОУ ТСШ№</a:t>
            </a:r>
            <a:r>
              <a:rPr lang="ru-RU" sz="3200" dirty="0" smtClean="0"/>
              <a:t>7 студентами </a:t>
            </a:r>
            <a:r>
              <a:rPr lang="en-US" sz="3200" dirty="0" smtClean="0"/>
              <a:t>V </a:t>
            </a:r>
            <a:r>
              <a:rPr lang="ru-RU" sz="3200" dirty="0" smtClean="0"/>
              <a:t>курса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291533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2708920"/>
            <a:ext cx="7408333" cy="3450696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Проведение студенческих НПК, Олимпиад и конкурсов;</a:t>
            </a:r>
          </a:p>
          <a:p>
            <a:r>
              <a:rPr lang="ru-RU" dirty="0" smtClean="0"/>
              <a:t> </a:t>
            </a:r>
            <a:r>
              <a:rPr lang="ru-RU" dirty="0"/>
              <a:t>М</a:t>
            </a:r>
            <a:r>
              <a:rPr lang="ru-RU" dirty="0" smtClean="0"/>
              <a:t>ероприятий, посвященных будущей профессии (День стоматолога, Международный день здоровья полости рта);</a:t>
            </a:r>
          </a:p>
          <a:p>
            <a:r>
              <a:rPr lang="ru-RU" dirty="0" smtClean="0"/>
              <a:t>Культурно массовых мероприятий (посещение выставок, концертов и т.п.)</a:t>
            </a:r>
          </a:p>
          <a:p>
            <a:r>
              <a:rPr lang="ru-RU" dirty="0" smtClean="0"/>
              <a:t>Опубликовано 32 научные статьи и 4 учебно-методических пособия.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016224"/>
          </a:xfrm>
        </p:spPr>
        <p:txBody>
          <a:bodyPr>
            <a:normAutofit/>
          </a:bodyPr>
          <a:lstStyle/>
          <a:p>
            <a:r>
              <a:rPr lang="ru-RU" sz="3200" dirty="0"/>
              <a:t>Организация мероприятий научного, учебно-методического и воспитательного  характера </a:t>
            </a:r>
          </a:p>
        </p:txBody>
      </p:sp>
    </p:spTree>
    <p:extLst>
      <p:ext uri="{BB962C8B-B14F-4D97-AF65-F5344CB8AC3E}">
        <p14:creationId xmlns:p14="http://schemas.microsoft.com/office/powerpoint/2010/main" val="3828086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/>
              <a:t>М</a:t>
            </a:r>
            <a:r>
              <a:rPr lang="ru-RU" sz="2800" b="1" dirty="0" smtClean="0"/>
              <a:t>еждународный форум по стоматологическому образованию (участие </a:t>
            </a:r>
            <a:r>
              <a:rPr lang="ru-RU" sz="2800" b="1" dirty="0" err="1" smtClean="0"/>
              <a:t>зав.каф.стоматологии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В.Я.Рябцева</a:t>
            </a:r>
            <a:r>
              <a:rPr lang="ru-RU" sz="2800" b="1" dirty="0" smtClean="0"/>
              <a:t> и </a:t>
            </a:r>
            <a:r>
              <a:rPr lang="ru-RU" sz="2800" b="1" dirty="0" err="1" smtClean="0"/>
              <a:t>глав.врача</a:t>
            </a:r>
            <a:r>
              <a:rPr lang="ru-RU" sz="2800" b="1" dirty="0" smtClean="0"/>
              <a:t> УММЦ </a:t>
            </a:r>
            <a:r>
              <a:rPr lang="ru-RU" sz="2800" b="1" dirty="0" err="1"/>
              <a:t>И.М.</a:t>
            </a:r>
            <a:r>
              <a:rPr lang="ru-RU" sz="2800" b="1" dirty="0" err="1" smtClean="0"/>
              <a:t>Рябцевой</a:t>
            </a:r>
            <a:r>
              <a:rPr lang="ru-RU" sz="2800" b="1" dirty="0" smtClean="0"/>
              <a:t>)</a:t>
            </a:r>
            <a:endParaRPr lang="ru-RU" sz="2800" b="1" dirty="0"/>
          </a:p>
        </p:txBody>
      </p:sp>
      <p:pic>
        <p:nvPicPr>
          <p:cNvPr id="2050" name="Picture 2" descr="C:\Users\ИРИНА\Desktop\Москва февр 2016\20160210_0901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6180" y="3356992"/>
            <a:ext cx="5220071" cy="391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ИРИНА\Desktop\Москва февр 2016\20160208_09273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28800"/>
            <a:ext cx="4176464" cy="267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1517" y="2214303"/>
            <a:ext cx="4968552" cy="3726414"/>
          </a:xfrm>
        </p:spPr>
      </p:pic>
    </p:spTree>
    <p:extLst>
      <p:ext uri="{BB962C8B-B14F-4D97-AF65-F5344CB8AC3E}">
        <p14:creationId xmlns:p14="http://schemas.microsoft.com/office/powerpoint/2010/main" val="84304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37534" y="803708"/>
            <a:ext cx="4344482" cy="325836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73224" y="0"/>
            <a:ext cx="8229600" cy="1585384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Олимпиада по пропедевтике: диплом за победу в конкурсе «АНЕСТЕЗИЯ»</a:t>
            </a:r>
            <a:endParaRPr lang="ru-RU" sz="2800" b="1" dirty="0"/>
          </a:p>
        </p:txBody>
      </p:sp>
      <p:pic>
        <p:nvPicPr>
          <p:cNvPr id="3074" name="Picture 2" descr="C:\Users\ИРИНА\Desktop\москва март 2016 Олимпиада\20160325_1055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340768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ИРИНА\Desktop\москва март 2016 Олимпиада\20160325_18093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176" y="3829005"/>
            <a:ext cx="4149824" cy="31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ИРИНА\Desktop\москва март 2016 Олимпиада\20160325_10532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367" y="4203731"/>
            <a:ext cx="3816424" cy="2862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3965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/>
                <a:ea typeface="Calibri"/>
              </a:rPr>
              <a:t>Кафедра стоматологии организована в 2011 году в составе медицинского факультета НУОВППО «ТМУ</a:t>
            </a:r>
            <a:r>
              <a:rPr lang="ru-RU" dirty="0" smtClean="0">
                <a:latin typeface="Times New Roman"/>
                <a:ea typeface="Calibri"/>
              </a:rPr>
              <a:t>». В </a:t>
            </a:r>
            <a:r>
              <a:rPr lang="ru-RU" dirty="0">
                <a:latin typeface="Times New Roman"/>
                <a:ea typeface="Calibri"/>
              </a:rPr>
              <a:t>декабре 2014 года была проведена реорганизация с выделением кафедры </a:t>
            </a:r>
            <a:r>
              <a:rPr lang="ru-RU" dirty="0" smtClean="0">
                <a:latin typeface="Times New Roman"/>
                <a:ea typeface="Calibri"/>
              </a:rPr>
              <a:t>ОПД и КС, </a:t>
            </a:r>
            <a:r>
              <a:rPr lang="ru-RU" dirty="0">
                <a:latin typeface="Times New Roman"/>
                <a:ea typeface="Calibri"/>
              </a:rPr>
              <a:t>как выпускающей по специальности  060201.65 «Стоматология». Подготовка дипломированных специалистов </a:t>
            </a:r>
            <a:r>
              <a:rPr lang="ru-RU" dirty="0" smtClean="0">
                <a:latin typeface="Times New Roman"/>
                <a:ea typeface="Calibri"/>
              </a:rPr>
              <a:t>осуществляется </a:t>
            </a:r>
            <a:r>
              <a:rPr lang="ru-RU" dirty="0">
                <a:latin typeface="Times New Roman"/>
                <a:ea typeface="Calibri"/>
              </a:rPr>
              <a:t>по очной форме обучения. Срок обучения составляет 5 лет и соответствуют требованиям лицензии. 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160240"/>
          </a:xfrm>
        </p:spPr>
        <p:txBody>
          <a:bodyPr>
            <a:normAutofit/>
          </a:bodyPr>
          <a:lstStyle/>
          <a:p>
            <a:r>
              <a:rPr lang="ru-RU" dirty="0"/>
              <a:t>1.	Общие сведения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58179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На сегодняшний день кафедра располагает 251 наименованием специальной литературы по стоматологическим дисциплинам  на бумажном и электронном носителе. За 2013-2016гг ТМУ было приобретено 55 экземпляров базовых учебников.</a:t>
            </a:r>
          </a:p>
          <a:p>
            <a:pPr algn="just"/>
            <a:r>
              <a:rPr lang="ru-RU" dirty="0" smtClean="0"/>
              <a:t>298 экземпляров ( 11 наименований) было получено из КГУМФ </a:t>
            </a:r>
            <a:r>
              <a:rPr lang="ru-RU" dirty="0" err="1" smtClean="0"/>
              <a:t>им.Н.Тестемицану</a:t>
            </a:r>
            <a:r>
              <a:rPr lang="ru-RU" dirty="0" smtClean="0"/>
              <a:t> в качестве гуманитарной помощи.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2298584"/>
          </a:xfrm>
        </p:spPr>
        <p:txBody>
          <a:bodyPr>
            <a:normAutofit fontScale="90000"/>
          </a:bodyPr>
          <a:lstStyle/>
          <a:p>
            <a:r>
              <a:rPr lang="ru-RU" dirty="0"/>
              <a:t>7.	Укомплектованность библиотечного фонда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52130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Цель и общие задачи воспитательной работы: создание условий для </a:t>
            </a:r>
            <a:r>
              <a:rPr lang="ru-RU" dirty="0" err="1"/>
              <a:t>саморазвия</a:t>
            </a:r>
            <a:r>
              <a:rPr lang="ru-RU" dirty="0"/>
              <a:t> и самореализации личности в гармонии с самим собой и </a:t>
            </a:r>
            <a:r>
              <a:rPr lang="ru-RU" dirty="0" smtClean="0"/>
              <a:t>обществом:</a:t>
            </a:r>
          </a:p>
          <a:p>
            <a:r>
              <a:rPr lang="ru-RU" dirty="0" smtClean="0"/>
              <a:t>- создание </a:t>
            </a:r>
            <a:r>
              <a:rPr lang="ru-RU" dirty="0"/>
              <a:t>условий для формирования профессиональной компетентности выпускника вуза – Стоматолога;</a:t>
            </a:r>
          </a:p>
          <a:p>
            <a:r>
              <a:rPr lang="ru-RU" dirty="0"/>
              <a:t>- развитие критического мышления, творчества, самостоятельности, инициативности, лидерских качеств;</a:t>
            </a:r>
          </a:p>
          <a:p>
            <a:r>
              <a:rPr lang="ru-RU" dirty="0"/>
              <a:t>- развитие толерантности, коммуникативных умений и навыков.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8.	ВОСПИТАТЕЛЬНАЯ РАБОТА</a:t>
            </a:r>
          </a:p>
        </p:txBody>
      </p:sp>
    </p:spTree>
    <p:extLst>
      <p:ext uri="{BB962C8B-B14F-4D97-AF65-F5344CB8AC3E}">
        <p14:creationId xmlns:p14="http://schemas.microsoft.com/office/powerpoint/2010/main" val="3259370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dirty="0"/>
              <a:t>Учебная база кафедры находится в приспособленных помещениях общежития пищевого техникума, арендованных ТМУ, по </a:t>
            </a:r>
            <a:r>
              <a:rPr lang="ru-RU" dirty="0" smtClean="0"/>
              <a:t>адресу:  </a:t>
            </a:r>
            <a:r>
              <a:rPr lang="ru-RU" dirty="0" err="1"/>
              <a:t>г.Тирасполь</a:t>
            </a:r>
            <a:r>
              <a:rPr lang="ru-RU" dirty="0"/>
              <a:t>, ул. Гвардейская, 11А. </a:t>
            </a:r>
            <a:endParaRPr lang="ru-RU" dirty="0" smtClean="0"/>
          </a:p>
          <a:p>
            <a:pPr algn="just"/>
            <a:r>
              <a:rPr lang="ru-RU" dirty="0"/>
              <a:t>Наличие и оснащенность учебных кабинетов, лабораторий для реализации профессиональной образовательной программы в соответствии с требованиями государственных образовательных стандартов третьего </a:t>
            </a:r>
            <a:r>
              <a:rPr lang="ru-RU" dirty="0" smtClean="0"/>
              <a:t>поколения представлены ниже:</a:t>
            </a:r>
            <a:endParaRPr lang="ru-RU" dirty="0"/>
          </a:p>
          <a:p>
            <a:pPr algn="just"/>
            <a:endParaRPr lang="ru-RU" dirty="0"/>
          </a:p>
          <a:p>
            <a:pPr algn="just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2. Материально-техническая база </a:t>
            </a:r>
          </a:p>
        </p:txBody>
      </p:sp>
    </p:spTree>
    <p:extLst>
      <p:ext uri="{BB962C8B-B14F-4D97-AF65-F5344CB8AC3E}">
        <p14:creationId xmlns:p14="http://schemas.microsoft.com/office/powerpoint/2010/main" val="17475088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628800"/>
            <a:ext cx="6624736" cy="4968552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Аудитория  на 45 чел.</a:t>
            </a:r>
          </a:p>
        </p:txBody>
      </p:sp>
    </p:spTree>
    <p:extLst>
      <p:ext uri="{BB962C8B-B14F-4D97-AF65-F5344CB8AC3E}">
        <p14:creationId xmlns:p14="http://schemas.microsoft.com/office/powerpoint/2010/main" val="21803911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80" y="1484784"/>
            <a:ext cx="7008778" cy="5256584"/>
          </a:xfr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Фантомный класс №1  на 12 чел</a:t>
            </a:r>
          </a:p>
        </p:txBody>
      </p:sp>
    </p:spTree>
    <p:extLst>
      <p:ext uri="{BB962C8B-B14F-4D97-AF65-F5344CB8AC3E}">
        <p14:creationId xmlns:p14="http://schemas.microsoft.com/office/powerpoint/2010/main" val="2643488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Зуботехническая лаборатория №</a:t>
            </a:r>
            <a:r>
              <a:rPr lang="ru-RU" dirty="0" smtClean="0"/>
              <a:t>1 на 9 рабочих мест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66" y="1652918"/>
            <a:ext cx="6792756" cy="5094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761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Зуботехническая лаборатория №</a:t>
            </a:r>
            <a:r>
              <a:rPr lang="ru-RU" dirty="0" smtClean="0"/>
              <a:t>2 на </a:t>
            </a:r>
            <a:r>
              <a:rPr lang="ru-RU" dirty="0"/>
              <a:t>12 </a:t>
            </a:r>
            <a:r>
              <a:rPr lang="ru-RU" dirty="0" smtClean="0"/>
              <a:t>человек</a:t>
            </a:r>
            <a:endParaRPr lang="ru-RU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844824"/>
            <a:ext cx="6624736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4959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Аудитория на 12 -15 чел.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66781"/>
            <a:ext cx="6840760" cy="5130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7279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Стоматологический кабинет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6384709" cy="4788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807042"/>
            <a:ext cx="3888432" cy="2916324"/>
          </a:xfrm>
        </p:spPr>
      </p:pic>
    </p:spTree>
    <p:extLst>
      <p:ext uri="{BB962C8B-B14F-4D97-AF65-F5344CB8AC3E}">
        <p14:creationId xmlns:p14="http://schemas.microsoft.com/office/powerpoint/2010/main" val="37418557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277</TotalTime>
  <Words>546</Words>
  <Application>Microsoft Office PowerPoint</Application>
  <PresentationFormat>Экран (4:3)</PresentationFormat>
  <Paragraphs>65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Волна</vt:lpstr>
      <vt:lpstr>     НУОВППО «Тираспольский межрегиональный университет»     Отчет о самообследовании кафедры стоматологии  2014-2016гг</vt:lpstr>
      <vt:lpstr>1. Общие сведения  </vt:lpstr>
      <vt:lpstr>2. Материально-техническая база </vt:lpstr>
      <vt:lpstr>Аудитория  на 45 чел.</vt:lpstr>
      <vt:lpstr>Фантомный класс №1  на 12 чел</vt:lpstr>
      <vt:lpstr>Зуботехническая лаборатория №1 на 9 рабочих мест</vt:lpstr>
      <vt:lpstr>Зуботехническая лаборатория №2 на 12 человек</vt:lpstr>
      <vt:lpstr>Аудитория на 12 -15 чел.</vt:lpstr>
      <vt:lpstr>Стоматологический кабинет</vt:lpstr>
      <vt:lpstr>Студенческая раздевалка</vt:lpstr>
      <vt:lpstr>КАДРОВОЕ ОБЕСПЕЧЕНИЕ ОБРАЗОВАТЕЛЬНОЙ ДЕЯТЕЛЬНОСТИ </vt:lpstr>
      <vt:lpstr>4. СТРУКТУРА КОНТИНГЕНТА ОБУЧАЮЩИХСЯ</vt:lpstr>
      <vt:lpstr>5. КАЧЕСТВО И СОДЕРЖАНИЕ ПОДГОТОВКИ ОБУЧАЮЩИХСЯ</vt:lpstr>
      <vt:lpstr>6. МЕТОДИЧЕСКАЯ РАБОТА</vt:lpstr>
      <vt:lpstr>Научные исследования</vt:lpstr>
      <vt:lpstr>Обследование школьников МОУ ТСШ№7 студентами V курса</vt:lpstr>
      <vt:lpstr>Организация мероприятий научного, учебно-методического и воспитательного  характера </vt:lpstr>
      <vt:lpstr>Международный форум по стоматологическому образованию (участие зав.каф.стоматологии В.Я.Рябцева и глав.врача УММЦ И.М.Рябцевой)</vt:lpstr>
      <vt:lpstr>Олимпиада по пропедевтике: диплом за победу в конкурсе «АНЕСТЕЗИЯ»</vt:lpstr>
      <vt:lpstr>7. Укомплектованность библиотечного фонда  </vt:lpstr>
      <vt:lpstr>8. ВОСПИТАТЕЛЬНАЯ РАБОТА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НУОВППО «Тираспольский межрегиональный университет»     Отчет о самообследовании кафедры стоматологии  2014-2016гг</dc:title>
  <dc:creator>ИРИНА</dc:creator>
  <cp:lastModifiedBy>ИРИНА</cp:lastModifiedBy>
  <cp:revision>18</cp:revision>
  <dcterms:created xsi:type="dcterms:W3CDTF">2016-03-29T18:04:01Z</dcterms:created>
  <dcterms:modified xsi:type="dcterms:W3CDTF">2016-04-03T18:31:38Z</dcterms:modified>
</cp:coreProperties>
</file>